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32"/>
  </p:notesMasterIdLst>
  <p:sldIdLst>
    <p:sldId id="256" r:id="rId4"/>
    <p:sldId id="3744" r:id="rId5"/>
    <p:sldId id="3748" r:id="rId6"/>
    <p:sldId id="3749" r:id="rId7"/>
    <p:sldId id="3745" r:id="rId8"/>
    <p:sldId id="290" r:id="rId9"/>
    <p:sldId id="3751" r:id="rId10"/>
    <p:sldId id="3750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9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0E9F8D-94C8-4874-B65A-7557060B4D51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E34273-BC8D-4C1E-B9BD-8E645742D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807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A208F9-DC2C-477A-BA39-A25599A4BB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2862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50a1eb8ec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150a1eb8ec7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16110acec1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16110acec1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16110acec14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16110acec14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16110acec14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16110acec14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16110acec14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16110acec14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150a1eb8d7f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150a1eb8d7f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16110acec14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16110acec14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16110acec14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16110acec14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16110acec14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16110acec14_1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16110acec14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16110acec14_1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4255fc7fb0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14255fc7fb0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16110acec14_1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16110acec14_1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1486c943a4e_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1486c943a4e_6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1476bb6407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1476bb6407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4801a9b67d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14801a9b67d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4801a9b67d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14801a9b67d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14801a9b67d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14801a9b67d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499ed472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1499ed472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142df43bad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142df43bad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150bfdbaca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150bfdbaca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5E003-9130-E773-840D-52630EC12E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C019F-2C72-A6EE-EFCF-98532CC1D8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57291-9002-9BDF-252D-5FBA88218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4CAB3-1BB9-432F-8552-8B87456B1A22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C8F39F-CE80-4F94-6B94-1B72B1FAD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8A1E8-E82A-7BC7-421D-D7655C3D6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10A56-62DC-48B6-9CF8-BAA3FB2C1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428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D5E12-FCC6-64D2-BBDF-C8DD27CE2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FB6A9B-5B6B-5A26-EEEE-6EB5F73AFF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6F4F1-C425-4AC4-B5F6-4A70F4A27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4CAB3-1BB9-432F-8552-8B87456B1A22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92BA6A-26C9-995F-9EA0-0796DD6BE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0D343-1109-B847-332F-E385DC3F5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10A56-62DC-48B6-9CF8-BAA3FB2C1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729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50DEB7-9089-3F91-90C2-12CCBA0C25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A4A71-B642-EA00-61A5-A14D647F98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05B210-3A61-C669-F4F6-D6311565A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4CAB3-1BB9-432F-8552-8B87456B1A22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4BEAE-8899-CB02-076A-4BE1C917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50657-0EC3-FB1C-0B1D-99FA23780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10A56-62DC-48B6-9CF8-BAA3FB2C1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56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lIns="121914" tIns="60957" rIns="121914" bIns="60957"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508788"/>
            <a:ext cx="11329259" cy="614197"/>
          </a:xfrm>
          <a:prstGeom prst="rect">
            <a:avLst/>
          </a:prstGeom>
        </p:spPr>
        <p:txBody>
          <a:bodyPr lIns="121914" tIns="60957" rIns="121914" bIns="60957" anchor="ctr"/>
          <a:lstStyle>
            <a:lvl1pPr marL="0" indent="0">
              <a:buNone/>
              <a:defRPr sz="2025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411015"/>
            <a:ext cx="11329259" cy="3994316"/>
          </a:xfrm>
          <a:prstGeom prst="rect">
            <a:avLst/>
          </a:prstGeom>
        </p:spPr>
        <p:txBody>
          <a:bodyPr lIns="527973" tIns="60957" rIns="121914" bIns="60957" anchor="t"/>
          <a:lstStyle>
            <a:lvl1pPr marL="0" indent="0">
              <a:buNone/>
              <a:defRPr sz="1425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26136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th" smtClean="0"/>
              <a:pPr/>
              <a:t>‹#›</a:t>
            </a:fld>
            <a:endParaRPr lang="th"/>
          </a:p>
        </p:txBody>
      </p:sp>
    </p:spTree>
    <p:extLst>
      <p:ext uri="{BB962C8B-B14F-4D97-AF65-F5344CB8AC3E}">
        <p14:creationId xmlns:p14="http://schemas.microsoft.com/office/powerpoint/2010/main" val="16077286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th" smtClean="0"/>
              <a:pPr/>
              <a:t>‹#›</a:t>
            </a:fld>
            <a:endParaRPr lang="th"/>
          </a:p>
        </p:txBody>
      </p:sp>
    </p:spTree>
    <p:extLst>
      <p:ext uri="{BB962C8B-B14F-4D97-AF65-F5344CB8AC3E}">
        <p14:creationId xmlns:p14="http://schemas.microsoft.com/office/powerpoint/2010/main" val="35374266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th" smtClean="0"/>
              <a:pPr/>
              <a:t>‹#›</a:t>
            </a:fld>
            <a:endParaRPr lang="th"/>
          </a:p>
        </p:txBody>
      </p:sp>
    </p:spTree>
    <p:extLst>
      <p:ext uri="{BB962C8B-B14F-4D97-AF65-F5344CB8AC3E}">
        <p14:creationId xmlns:p14="http://schemas.microsoft.com/office/powerpoint/2010/main" val="4403358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th" smtClean="0"/>
              <a:pPr/>
              <a:t>‹#›</a:t>
            </a:fld>
            <a:endParaRPr lang="th"/>
          </a:p>
        </p:txBody>
      </p:sp>
    </p:spTree>
    <p:extLst>
      <p:ext uri="{BB962C8B-B14F-4D97-AF65-F5344CB8AC3E}">
        <p14:creationId xmlns:p14="http://schemas.microsoft.com/office/powerpoint/2010/main" val="4131915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th" smtClean="0"/>
              <a:pPr/>
              <a:t>‹#›</a:t>
            </a:fld>
            <a:endParaRPr lang="th"/>
          </a:p>
        </p:txBody>
      </p:sp>
    </p:spTree>
    <p:extLst>
      <p:ext uri="{BB962C8B-B14F-4D97-AF65-F5344CB8AC3E}">
        <p14:creationId xmlns:p14="http://schemas.microsoft.com/office/powerpoint/2010/main" val="33563134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th" smtClean="0"/>
              <a:pPr/>
              <a:t>‹#›</a:t>
            </a:fld>
            <a:endParaRPr lang="th"/>
          </a:p>
        </p:txBody>
      </p:sp>
    </p:spTree>
    <p:extLst>
      <p:ext uri="{BB962C8B-B14F-4D97-AF65-F5344CB8AC3E}">
        <p14:creationId xmlns:p14="http://schemas.microsoft.com/office/powerpoint/2010/main" val="2303166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th" smtClean="0"/>
              <a:pPr/>
              <a:t>‹#›</a:t>
            </a:fld>
            <a:endParaRPr lang="th"/>
          </a:p>
        </p:txBody>
      </p:sp>
    </p:spTree>
    <p:extLst>
      <p:ext uri="{BB962C8B-B14F-4D97-AF65-F5344CB8AC3E}">
        <p14:creationId xmlns:p14="http://schemas.microsoft.com/office/powerpoint/2010/main" val="1083248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74BB-723F-9A82-9704-56DDE43E0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37CD0E-7B95-0199-2AA5-298B05DF65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8B803F-8363-610F-7972-D8383FABD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4CAB3-1BB9-432F-8552-8B87456B1A22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D1EDC5-6613-D812-8800-EAE99FB30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3722D-CEBA-A8B7-E3AB-A68776E32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10A56-62DC-48B6-9CF8-BAA3FB2C1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5409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th" smtClean="0"/>
              <a:pPr/>
              <a:t>‹#›</a:t>
            </a:fld>
            <a:endParaRPr lang="th"/>
          </a:p>
        </p:txBody>
      </p:sp>
    </p:spTree>
    <p:extLst>
      <p:ext uri="{BB962C8B-B14F-4D97-AF65-F5344CB8AC3E}">
        <p14:creationId xmlns:p14="http://schemas.microsoft.com/office/powerpoint/2010/main" val="9245150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th" smtClean="0"/>
              <a:pPr/>
              <a:t>‹#›</a:t>
            </a:fld>
            <a:endParaRPr lang="th"/>
          </a:p>
        </p:txBody>
      </p:sp>
    </p:spTree>
    <p:extLst>
      <p:ext uri="{BB962C8B-B14F-4D97-AF65-F5344CB8AC3E}">
        <p14:creationId xmlns:p14="http://schemas.microsoft.com/office/powerpoint/2010/main" val="41070849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th" smtClean="0"/>
              <a:pPr/>
              <a:t>‹#›</a:t>
            </a:fld>
            <a:endParaRPr lang="th"/>
          </a:p>
        </p:txBody>
      </p:sp>
    </p:spTree>
    <p:extLst>
      <p:ext uri="{BB962C8B-B14F-4D97-AF65-F5344CB8AC3E}">
        <p14:creationId xmlns:p14="http://schemas.microsoft.com/office/powerpoint/2010/main" val="32320378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th" smtClean="0"/>
              <a:pPr/>
              <a:t>‹#›</a:t>
            </a:fld>
            <a:endParaRPr lang="th"/>
          </a:p>
        </p:txBody>
      </p:sp>
    </p:spTree>
    <p:extLst>
      <p:ext uri="{BB962C8B-B14F-4D97-AF65-F5344CB8AC3E}">
        <p14:creationId xmlns:p14="http://schemas.microsoft.com/office/powerpoint/2010/main" val="15371749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Title and Content 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th" smtClean="0"/>
              <a:pPr/>
              <a:t>‹#›</a:t>
            </a:fld>
            <a:endParaRPr lang="th"/>
          </a:p>
        </p:txBody>
      </p:sp>
    </p:spTree>
    <p:extLst>
      <p:ext uri="{BB962C8B-B14F-4D97-AF65-F5344CB8AC3E}">
        <p14:creationId xmlns:p14="http://schemas.microsoft.com/office/powerpoint/2010/main" val="25144651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ชื่อเรื่องและเนื้อหา 1">
  <p:cSld name="ชื่อเรื่องและเนื้อหา 1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th" smtClean="0"/>
              <a:pPr/>
              <a:t>‹#›</a:t>
            </a:fld>
            <a:endParaRPr lang="th"/>
          </a:p>
        </p:txBody>
      </p:sp>
    </p:spTree>
    <p:extLst>
      <p:ext uri="{BB962C8B-B14F-4D97-AF65-F5344CB8AC3E}">
        <p14:creationId xmlns:p14="http://schemas.microsoft.com/office/powerpoint/2010/main" val="32743998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ชื่อเรื่องและเนื้อหา 2">
  <p:cSld name="ชื่อเรื่องและเนื้อหา 2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th" smtClean="0"/>
              <a:pPr/>
              <a:t>‹#›</a:t>
            </a:fld>
            <a:endParaRPr lang="th"/>
          </a:p>
        </p:txBody>
      </p:sp>
    </p:spTree>
    <p:extLst>
      <p:ext uri="{BB962C8B-B14F-4D97-AF65-F5344CB8AC3E}">
        <p14:creationId xmlns:p14="http://schemas.microsoft.com/office/powerpoint/2010/main" val="15460947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4000000" cy="4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4000000" cy="4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th" smtClean="0"/>
              <a:pPr/>
              <a:t>‹#›</a:t>
            </a:fld>
            <a:endParaRPr lang="th"/>
          </a:p>
        </p:txBody>
      </p:sp>
    </p:spTree>
    <p:extLst>
      <p:ext uri="{BB962C8B-B14F-4D97-AF65-F5344CB8AC3E}">
        <p14:creationId xmlns:p14="http://schemas.microsoft.com/office/powerpoint/2010/main" val="29693182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2">
  <p:cSld name="Title and Content 2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th" smtClean="0"/>
              <a:pPr/>
              <a:t>‹#›</a:t>
            </a:fld>
            <a:endParaRPr lang="th"/>
          </a:p>
        </p:txBody>
      </p:sp>
    </p:spTree>
    <p:extLst>
      <p:ext uri="{BB962C8B-B14F-4D97-AF65-F5344CB8AC3E}">
        <p14:creationId xmlns:p14="http://schemas.microsoft.com/office/powerpoint/2010/main" val="21203627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ชื่อเรื่องและเนื้อหา 3">
  <p:cSld name="ชื่อเรื่องและเนื้อหา 3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th" smtClean="0"/>
              <a:pPr/>
              <a:t>‹#›</a:t>
            </a:fld>
            <a:endParaRPr lang="th"/>
          </a:p>
        </p:txBody>
      </p:sp>
    </p:spTree>
    <p:extLst>
      <p:ext uri="{BB962C8B-B14F-4D97-AF65-F5344CB8AC3E}">
        <p14:creationId xmlns:p14="http://schemas.microsoft.com/office/powerpoint/2010/main" val="3730892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6FD66-D698-CC75-26D0-E246FDC5D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BAE0E-4376-3DBE-21BA-3548AFF9D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01FC1-F4D0-D385-66EF-1EA536A4C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4CAB3-1BB9-432F-8552-8B87456B1A22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14479F-965F-F90E-6C71-3171B5C6E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AF1512-007B-BF3E-A9E6-0DA68E51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10A56-62DC-48B6-9CF8-BAA3FB2C1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4453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3">
  <p:cSld name="Title and Content 3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th" smtClean="0"/>
              <a:pPr/>
              <a:t>‹#›</a:t>
            </a:fld>
            <a:endParaRPr lang="th"/>
          </a:p>
        </p:txBody>
      </p:sp>
    </p:spTree>
    <p:extLst>
      <p:ext uri="{BB962C8B-B14F-4D97-AF65-F5344CB8AC3E}">
        <p14:creationId xmlns:p14="http://schemas.microsoft.com/office/powerpoint/2010/main" val="5570413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ชื่อเรื่องและเนื้อหา 4">
  <p:cSld name="ชื่อเรื่องและเนื้อหา 4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th" smtClean="0"/>
              <a:pPr/>
              <a:t>‹#›</a:t>
            </a:fld>
            <a:endParaRPr lang="th"/>
          </a:p>
        </p:txBody>
      </p:sp>
    </p:spTree>
    <p:extLst>
      <p:ext uri="{BB962C8B-B14F-4D97-AF65-F5344CB8AC3E}">
        <p14:creationId xmlns:p14="http://schemas.microsoft.com/office/powerpoint/2010/main" val="42425763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4">
  <p:cSld name="Title and Content 4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th" smtClean="0"/>
              <a:pPr/>
              <a:t>‹#›</a:t>
            </a:fld>
            <a:endParaRPr lang="th"/>
          </a:p>
        </p:txBody>
      </p:sp>
    </p:spTree>
    <p:extLst>
      <p:ext uri="{BB962C8B-B14F-4D97-AF65-F5344CB8AC3E}">
        <p14:creationId xmlns:p14="http://schemas.microsoft.com/office/powerpoint/2010/main" val="21989311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5">
  <p:cSld name="Title and Content 5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4000000" cy="4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4000000" cy="4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th" smtClean="0"/>
              <a:pPr/>
              <a:t>‹#›</a:t>
            </a:fld>
            <a:endParaRPr lang="th"/>
          </a:p>
        </p:txBody>
      </p:sp>
    </p:spTree>
    <p:extLst>
      <p:ext uri="{BB962C8B-B14F-4D97-AF65-F5344CB8AC3E}">
        <p14:creationId xmlns:p14="http://schemas.microsoft.com/office/powerpoint/2010/main" val="20125979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6">
  <p:cSld name="Title and Content 6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p2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th" smtClean="0"/>
              <a:pPr/>
              <a:t>‹#›</a:t>
            </a:fld>
            <a:endParaRPr lang="th"/>
          </a:p>
        </p:txBody>
      </p:sp>
    </p:spTree>
    <p:extLst>
      <p:ext uri="{BB962C8B-B14F-4D97-AF65-F5344CB8AC3E}">
        <p14:creationId xmlns:p14="http://schemas.microsoft.com/office/powerpoint/2010/main" val="7824611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2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th" smtClean="0"/>
              <a:pPr/>
              <a:t>‹#›</a:t>
            </a:fld>
            <a:endParaRPr lang="th"/>
          </a:p>
        </p:txBody>
      </p:sp>
    </p:spTree>
    <p:extLst>
      <p:ext uri="{BB962C8B-B14F-4D97-AF65-F5344CB8AC3E}">
        <p14:creationId xmlns:p14="http://schemas.microsoft.com/office/powerpoint/2010/main" val="23104846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6"/>
          <p:cNvSpPr txBox="1"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3pPr>
            <a:lvl4pPr lvl="3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1" name="Google Shape;131;p2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th" smtClean="0"/>
              <a:pPr/>
              <a:t>‹#›</a:t>
            </a:fld>
            <a:endParaRPr lang="th"/>
          </a:p>
        </p:txBody>
      </p:sp>
    </p:spTree>
    <p:extLst>
      <p:ext uri="{BB962C8B-B14F-4D97-AF65-F5344CB8AC3E}">
        <p14:creationId xmlns:p14="http://schemas.microsoft.com/office/powerpoint/2010/main" val="14328891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7"/>
          <p:cNvSpPr txBox="1">
            <a:spLocks noGrp="1"/>
          </p:cNvSpPr>
          <p:nvPr>
            <p:ph type="title"/>
          </p:nvPr>
        </p:nvSpPr>
        <p:spPr>
          <a:xfrm>
            <a:off x="831851" y="1709737"/>
            <a:ext cx="10515600" cy="28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7"/>
          <p:cNvSpPr txBox="1"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400">
                <a:solidFill>
                  <a:srgbClr val="888888"/>
                </a:solidFill>
              </a:defRPr>
            </a:lvl1pPr>
            <a:lvl2pPr marL="121917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2000">
                <a:solidFill>
                  <a:srgbClr val="888888"/>
                </a:solidFill>
              </a:defRPr>
            </a:lvl2pPr>
            <a:lvl3pPr marL="1828754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3pPr>
            <a:lvl4pPr marL="2438339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4pPr>
            <a:lvl5pPr marL="3047924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5pPr>
            <a:lvl6pPr marL="3657509" lvl="5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6pPr>
            <a:lvl7pPr marL="4267093" lvl="6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7pPr>
            <a:lvl8pPr marL="4876678" lvl="7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8pPr>
            <a:lvl9pPr marL="5486263" lvl="8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37" name="Google Shape;137;p2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th" smtClean="0"/>
              <a:pPr/>
              <a:t>‹#›</a:t>
            </a:fld>
            <a:endParaRPr lang="th"/>
          </a:p>
        </p:txBody>
      </p:sp>
    </p:spTree>
    <p:extLst>
      <p:ext uri="{BB962C8B-B14F-4D97-AF65-F5344CB8AC3E}">
        <p14:creationId xmlns:p14="http://schemas.microsoft.com/office/powerpoint/2010/main" val="22989624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2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4" name="Google Shape;144;p2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th" smtClean="0"/>
              <a:pPr/>
              <a:t>‹#›</a:t>
            </a:fld>
            <a:endParaRPr lang="th"/>
          </a:p>
        </p:txBody>
      </p:sp>
    </p:spTree>
    <p:extLst>
      <p:ext uri="{BB962C8B-B14F-4D97-AF65-F5344CB8AC3E}">
        <p14:creationId xmlns:p14="http://schemas.microsoft.com/office/powerpoint/2010/main" val="1391761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600" cy="8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609585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1pPr>
            <a:lvl2pPr marL="121917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828754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3pPr>
            <a:lvl4pPr marL="2438339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3047924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5pPr>
            <a:lvl6pPr marL="3657509" lvl="5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4267093" lvl="6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4876678" lvl="7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5486263" lvl="8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150" name="Google Shape;150;p2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600" cy="36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2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200" cy="8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609585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1pPr>
            <a:lvl2pPr marL="121917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828754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3pPr>
            <a:lvl4pPr marL="2438339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3047924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5pPr>
            <a:lvl6pPr marL="3657509" lvl="5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4267093" lvl="6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4876678" lvl="7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5486263" lvl="8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152" name="Google Shape;152;p2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200" cy="36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2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th" smtClean="0"/>
              <a:pPr/>
              <a:t>‹#›</a:t>
            </a:fld>
            <a:endParaRPr lang="th"/>
          </a:p>
        </p:txBody>
      </p:sp>
    </p:spTree>
    <p:extLst>
      <p:ext uri="{BB962C8B-B14F-4D97-AF65-F5344CB8AC3E}">
        <p14:creationId xmlns:p14="http://schemas.microsoft.com/office/powerpoint/2010/main" val="1809351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1D53B-44D7-62E4-4164-E4F406EBA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97010-0CE4-ED7B-0199-12A651F6F4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9D424A-210C-7A57-5F36-F0538BB68E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CCB271-208C-4FFA-718A-EAE6B779E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4CAB3-1BB9-432F-8552-8B87456B1A22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616C45-0894-8A0F-25F7-28D20A28C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A70FFE-7325-5303-602B-594D66D1D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10A56-62DC-48B6-9CF8-BAA3FB2C1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5395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3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3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th" smtClean="0"/>
              <a:pPr/>
              <a:t>‹#›</a:t>
            </a:fld>
            <a:endParaRPr lang="th"/>
          </a:p>
        </p:txBody>
      </p:sp>
    </p:spTree>
    <p:extLst>
      <p:ext uri="{BB962C8B-B14F-4D97-AF65-F5344CB8AC3E}">
        <p14:creationId xmlns:p14="http://schemas.microsoft.com/office/powerpoint/2010/main" val="19299575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th" smtClean="0"/>
              <a:pPr/>
              <a:t>‹#›</a:t>
            </a:fld>
            <a:endParaRPr lang="th"/>
          </a:p>
        </p:txBody>
      </p:sp>
    </p:spTree>
    <p:extLst>
      <p:ext uri="{BB962C8B-B14F-4D97-AF65-F5344CB8AC3E}">
        <p14:creationId xmlns:p14="http://schemas.microsoft.com/office/powerpoint/2010/main" val="31906414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400" cy="16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3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400" cy="48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507987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1pPr>
            <a:lvl2pPr marL="1219170" lvl="1" indent="-48258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800"/>
            </a:lvl2pPr>
            <a:lvl3pPr marL="1828754" lvl="2" indent="-4571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3pPr>
            <a:lvl4pPr marL="2438339" lvl="3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4pPr>
            <a:lvl5pPr marL="3047924" lvl="4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5pPr>
            <a:lvl6pPr marL="3657509" lvl="5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6pPr>
            <a:lvl7pPr marL="4267093" lvl="6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7pPr>
            <a:lvl8pPr marL="4876678" lvl="7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8pPr>
            <a:lvl9pPr marL="5486263" lvl="8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9pPr>
          </a:lstStyle>
          <a:p>
            <a:endParaRPr/>
          </a:p>
        </p:txBody>
      </p:sp>
      <p:sp>
        <p:nvSpPr>
          <p:cNvPr id="168" name="Google Shape;168;p3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400" cy="38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1pPr>
            <a:lvl2pPr marL="121917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2pPr>
            <a:lvl3pPr marL="1828754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3pPr>
            <a:lvl4pPr marL="2438339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4pPr>
            <a:lvl5pPr marL="3047924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5pPr>
            <a:lvl6pPr marL="3657509" lvl="5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6pPr>
            <a:lvl7pPr marL="4267093" lvl="6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7pPr>
            <a:lvl8pPr marL="4876678" lvl="7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8pPr>
            <a:lvl9pPr marL="5486263" lvl="8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169" name="Google Shape;169;p3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3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3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th" smtClean="0"/>
              <a:pPr/>
              <a:t>‹#›</a:t>
            </a:fld>
            <a:endParaRPr lang="th"/>
          </a:p>
        </p:txBody>
      </p:sp>
    </p:spTree>
    <p:extLst>
      <p:ext uri="{BB962C8B-B14F-4D97-AF65-F5344CB8AC3E}">
        <p14:creationId xmlns:p14="http://schemas.microsoft.com/office/powerpoint/2010/main" val="2362901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400" cy="16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3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400" cy="4873600"/>
          </a:xfrm>
          <a:prstGeom prst="rect">
            <a:avLst/>
          </a:prstGeom>
          <a:noFill/>
          <a:ln>
            <a:noFill/>
          </a:ln>
        </p:spPr>
      </p:sp>
      <p:sp>
        <p:nvSpPr>
          <p:cNvPr id="175" name="Google Shape;175;p3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400" cy="38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1pPr>
            <a:lvl2pPr marL="121917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2pPr>
            <a:lvl3pPr marL="1828754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3pPr>
            <a:lvl4pPr marL="2438339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4pPr>
            <a:lvl5pPr marL="3047924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5pPr>
            <a:lvl6pPr marL="3657509" lvl="5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6pPr>
            <a:lvl7pPr marL="4267093" lvl="6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7pPr>
            <a:lvl8pPr marL="4876678" lvl="7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8pPr>
            <a:lvl9pPr marL="5486263" lvl="8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176" name="Google Shape;176;p3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3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3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th" smtClean="0"/>
              <a:pPr/>
              <a:t>‹#›</a:t>
            </a:fld>
            <a:endParaRPr lang="th"/>
          </a:p>
        </p:txBody>
      </p:sp>
    </p:spTree>
    <p:extLst>
      <p:ext uri="{BB962C8B-B14F-4D97-AF65-F5344CB8AC3E}">
        <p14:creationId xmlns:p14="http://schemas.microsoft.com/office/powerpoint/2010/main" val="199193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34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2" name="Google Shape;182;p3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3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3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th" smtClean="0"/>
              <a:pPr/>
              <a:t>‹#›</a:t>
            </a:fld>
            <a:endParaRPr lang="th"/>
          </a:p>
        </p:txBody>
      </p:sp>
    </p:spTree>
    <p:extLst>
      <p:ext uri="{BB962C8B-B14F-4D97-AF65-F5344CB8AC3E}">
        <p14:creationId xmlns:p14="http://schemas.microsoft.com/office/powerpoint/2010/main" val="34104852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5"/>
          <p:cNvSpPr txBox="1">
            <a:spLocks noGrp="1"/>
          </p:cNvSpPr>
          <p:nvPr>
            <p:ph type="title"/>
          </p:nvPr>
        </p:nvSpPr>
        <p:spPr>
          <a:xfrm rot="5400000">
            <a:off x="7133400" y="1956725"/>
            <a:ext cx="5812000" cy="26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35"/>
          <p:cNvSpPr txBox="1">
            <a:spLocks noGrp="1"/>
          </p:cNvSpPr>
          <p:nvPr>
            <p:ph type="body" idx="1"/>
          </p:nvPr>
        </p:nvSpPr>
        <p:spPr>
          <a:xfrm rot="5400000">
            <a:off x="1799300" y="-596075"/>
            <a:ext cx="5812000" cy="7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8" name="Google Shape;188;p3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3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3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th" smtClean="0"/>
              <a:pPr/>
              <a:t>‹#›</a:t>
            </a:fld>
            <a:endParaRPr lang="th"/>
          </a:p>
        </p:txBody>
      </p:sp>
    </p:spTree>
    <p:extLst>
      <p:ext uri="{BB962C8B-B14F-4D97-AF65-F5344CB8AC3E}">
        <p14:creationId xmlns:p14="http://schemas.microsoft.com/office/powerpoint/2010/main" val="787065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5489B-E3D9-3FD7-BBE6-B87419B9E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E7DE8D-B72A-8021-5796-6447A3CE7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3E1AF-3455-BB95-265B-C13BB7F12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A7A95F-91DF-3B1F-50E1-E42B364DB5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21353E-071B-C6E4-8641-EBC3A53D6C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6BB5B9-B22A-FE4D-9A34-D1711E794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4CAB3-1BB9-432F-8552-8B87456B1A22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3708FE-6D9F-B4A2-E652-D14EE152D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BE271C-7105-05AC-7867-ECD2C6D29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10A56-62DC-48B6-9CF8-BAA3FB2C1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405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D6DD9-B5F3-2D78-3BEF-4DC05CE7B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F88227-0A8C-3820-6B31-6864DE1F9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4CAB3-1BB9-432F-8552-8B87456B1A22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3EFDDE-B654-D034-B56E-7D617ACAF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ADD5E5-E04C-E8BC-14CA-961C33784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10A56-62DC-48B6-9CF8-BAA3FB2C1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946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90DAA3-40B2-FDB3-12FF-9FA415D15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4CAB3-1BB9-432F-8552-8B87456B1A22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6FB0F4-8B83-550E-769E-DB5A1CC9A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5782D2-9941-27B7-63A6-3349C289A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10A56-62DC-48B6-9CF8-BAA3FB2C1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620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BACEE-847C-500F-E2BC-356DD063D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1C14C1-15F6-3439-C6A9-7FFAA8A46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C6A12E-08D7-4220-4057-98864FC7F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363BE9-6143-B435-7B12-9CA37532C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4CAB3-1BB9-432F-8552-8B87456B1A22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A69E35-4145-FB8E-3A79-4A2EB73AB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F11021-1BBB-FCCB-2065-096FF635E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10A56-62DC-48B6-9CF8-BAA3FB2C1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33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97479-59B0-5130-53A3-EF6FE09E8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3262C8-F054-54D1-C75D-8FA7D1020C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3342AC-B4B3-8BE1-0048-B8EB6646AC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DFC5AA-D9D6-928F-A980-F7EC42506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4CAB3-1BB9-432F-8552-8B87456B1A22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46E500-CCB7-F381-CFE6-66F6B4864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4725E2-A712-DBB5-2CB3-D77B90875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10A56-62DC-48B6-9CF8-BAA3FB2C1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791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1516C4-ED1A-8219-2FB8-2A4F2685C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A7A4DC-2C3C-DFAB-8F06-227EBB198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14A367-21A9-071B-8D62-EE4C538798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44CAB3-1BB9-432F-8552-8B87456B1A22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22CBEA-CF4E-9F16-DE29-618D0F36EF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68CD3-5E38-2F28-F73B-990225288B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10A56-62DC-48B6-9CF8-BAA3FB2C1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421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th" smtClean="0"/>
              <a:pPr/>
              <a:t>‹#›</a:t>
            </a:fld>
            <a:endParaRPr lang="th"/>
          </a:p>
        </p:txBody>
      </p:sp>
    </p:spTree>
    <p:extLst>
      <p:ext uri="{BB962C8B-B14F-4D97-AF65-F5344CB8AC3E}">
        <p14:creationId xmlns:p14="http://schemas.microsoft.com/office/powerpoint/2010/main" val="10068588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18" name="Google Shape;118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" name="Google Shape;119;p2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" name="Google Shape;120;p2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th" smtClean="0"/>
              <a:pPr/>
              <a:t>‹#›</a:t>
            </a:fld>
            <a:endParaRPr lang="th"/>
          </a:p>
        </p:txBody>
      </p:sp>
    </p:spTree>
    <p:extLst>
      <p:ext uri="{BB962C8B-B14F-4D97-AF65-F5344CB8AC3E}">
        <p14:creationId xmlns:p14="http://schemas.microsoft.com/office/powerpoint/2010/main" val="22317471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656EA-F286-F4D8-CF36-091F30439C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7062" y="1122363"/>
            <a:ext cx="10807908" cy="2387600"/>
          </a:xfrm>
        </p:spPr>
        <p:txBody>
          <a:bodyPr>
            <a:normAutofit fontScale="90000"/>
          </a:bodyPr>
          <a:lstStyle/>
          <a:p>
            <a:r>
              <a:rPr lang="th-TH" dirty="0"/>
              <a:t/>
            </a:r>
            <a:br>
              <a:rPr lang="th-TH" dirty="0"/>
            </a:b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การดำเนินโครงการวิจัยและบริการวิชาการ</a:t>
            </a:r>
            <a:b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จากแหล่งทุนภายนอก</a:t>
            </a:r>
            <a:b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คณะสารสนเทศและการสื่อสาร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BB4384-4045-A1DD-F6F0-986776FA40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algn="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 </a:t>
            </a: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สิงหาคม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2566</a:t>
            </a:r>
          </a:p>
        </p:txBody>
      </p:sp>
    </p:spTree>
    <p:extLst>
      <p:ext uri="{BB962C8B-B14F-4D97-AF65-F5344CB8AC3E}">
        <p14:creationId xmlns:p14="http://schemas.microsoft.com/office/powerpoint/2010/main" val="2162812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</p:spPr>
        <p:txBody>
          <a:bodyPr spcFirstLastPara="1" wrap="square" lIns="91433" tIns="45700" rIns="91433" bIns="45700" anchor="ctr" anchorCtr="0">
            <a:normAutofit/>
          </a:bodyPr>
          <a:lstStyle/>
          <a:p>
            <a:endParaRPr/>
          </a:p>
        </p:txBody>
      </p:sp>
      <p:sp>
        <p:nvSpPr>
          <p:cNvPr id="313" name="Google Shape;313;p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33" tIns="45700" rIns="91433" bIns="4570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endParaRPr/>
          </a:p>
        </p:txBody>
      </p:sp>
      <p:pic>
        <p:nvPicPr>
          <p:cNvPr id="314" name="Google Shape;314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51"/>
          <p:cNvSpPr txBox="1"/>
          <p:nvPr/>
        </p:nvSpPr>
        <p:spPr>
          <a:xfrm>
            <a:off x="4668200" y="761134"/>
            <a:ext cx="1073200" cy="533504"/>
          </a:xfrm>
          <a:prstGeom prst="rect">
            <a:avLst/>
          </a:prstGeom>
          <a:solidFill>
            <a:srgbClr val="EEFF41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16" name="Google Shape;316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" y="-8"/>
            <a:ext cx="12192004" cy="1268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endParaRPr/>
          </a:p>
        </p:txBody>
      </p:sp>
      <p:sp>
        <p:nvSpPr>
          <p:cNvPr id="323" name="Google Shape;323;p5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endParaRPr/>
          </a:p>
        </p:txBody>
      </p:sp>
      <p:pic>
        <p:nvPicPr>
          <p:cNvPr id="324" name="Google Shape;32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52"/>
          <p:cNvSpPr txBox="1"/>
          <p:nvPr/>
        </p:nvSpPr>
        <p:spPr>
          <a:xfrm>
            <a:off x="911667" y="435434"/>
            <a:ext cx="707600" cy="533504"/>
          </a:xfrm>
          <a:prstGeom prst="rect">
            <a:avLst/>
          </a:prstGeom>
          <a:solidFill>
            <a:srgbClr val="EEFF41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th" sz="1867" kern="0">
                <a:solidFill>
                  <a:srgbClr val="000000"/>
                </a:solidFill>
                <a:latin typeface="Arial"/>
                <a:sym typeface="Arial"/>
              </a:rPr>
              <a:t>5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26" name="Google Shape;326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" y="-8"/>
            <a:ext cx="12192004" cy="1268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5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endParaRPr/>
          </a:p>
        </p:txBody>
      </p:sp>
      <p:sp>
        <p:nvSpPr>
          <p:cNvPr id="333" name="Google Shape;333;p5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endParaRPr/>
          </a:p>
        </p:txBody>
      </p:sp>
      <p:pic>
        <p:nvPicPr>
          <p:cNvPr id="334" name="Google Shape;33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53"/>
          <p:cNvSpPr txBox="1"/>
          <p:nvPr/>
        </p:nvSpPr>
        <p:spPr>
          <a:xfrm>
            <a:off x="911667" y="435434"/>
            <a:ext cx="707600" cy="533504"/>
          </a:xfrm>
          <a:prstGeom prst="rect">
            <a:avLst/>
          </a:prstGeom>
          <a:solidFill>
            <a:srgbClr val="EEFF41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th" sz="1867" kern="0">
                <a:solidFill>
                  <a:srgbClr val="000000"/>
                </a:solidFill>
                <a:latin typeface="Arial"/>
                <a:sym typeface="Arial"/>
              </a:rPr>
              <a:t>6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36" name="Google Shape;336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" y="-8"/>
            <a:ext cx="12192004" cy="1268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endParaRPr/>
          </a:p>
        </p:txBody>
      </p:sp>
      <p:sp>
        <p:nvSpPr>
          <p:cNvPr id="343" name="Google Shape;343;p5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endParaRPr/>
          </a:p>
        </p:txBody>
      </p:sp>
      <p:pic>
        <p:nvPicPr>
          <p:cNvPr id="344" name="Google Shape;344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54"/>
          <p:cNvSpPr txBox="1"/>
          <p:nvPr/>
        </p:nvSpPr>
        <p:spPr>
          <a:xfrm>
            <a:off x="911667" y="435434"/>
            <a:ext cx="707600" cy="533504"/>
          </a:xfrm>
          <a:prstGeom prst="rect">
            <a:avLst/>
          </a:prstGeom>
          <a:solidFill>
            <a:srgbClr val="EEFF41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th" sz="1867" kern="0">
                <a:solidFill>
                  <a:srgbClr val="000000"/>
                </a:solidFill>
                <a:latin typeface="Arial"/>
                <a:sym typeface="Arial"/>
              </a:rPr>
              <a:t>6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46" name="Google Shape;346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" y="-8"/>
            <a:ext cx="12192004" cy="1268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endParaRPr/>
          </a:p>
        </p:txBody>
      </p:sp>
      <p:sp>
        <p:nvSpPr>
          <p:cNvPr id="353" name="Google Shape;353;p5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endParaRPr/>
          </a:p>
        </p:txBody>
      </p:sp>
      <p:pic>
        <p:nvPicPr>
          <p:cNvPr id="354" name="Google Shape;35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</p:spPr>
        <p:txBody>
          <a:bodyPr spcFirstLastPara="1" wrap="square" lIns="91433" tIns="45700" rIns="91433" bIns="45700" anchor="ctr" anchorCtr="0">
            <a:normAutofit/>
          </a:bodyPr>
          <a:lstStyle/>
          <a:p>
            <a:endParaRPr/>
          </a:p>
        </p:txBody>
      </p:sp>
      <p:sp>
        <p:nvSpPr>
          <p:cNvPr id="360" name="Google Shape;360;p5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33" tIns="45700" rIns="91433" bIns="4570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endParaRPr/>
          </a:p>
        </p:txBody>
      </p:sp>
      <p:pic>
        <p:nvPicPr>
          <p:cNvPr id="361" name="Google Shape;361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56"/>
          <p:cNvSpPr txBox="1"/>
          <p:nvPr/>
        </p:nvSpPr>
        <p:spPr>
          <a:xfrm>
            <a:off x="3061567" y="6311734"/>
            <a:ext cx="7837600" cy="533504"/>
          </a:xfrm>
          <a:prstGeom prst="rect">
            <a:avLst/>
          </a:prstGeom>
          <a:solidFill>
            <a:srgbClr val="EEFF41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th" sz="1867" kern="0">
                <a:solidFill>
                  <a:srgbClr val="FF0000"/>
                </a:solidFill>
                <a:latin typeface="Arial"/>
                <a:sym typeface="Arial"/>
              </a:rPr>
              <a:t>ที่มา: จากการประชุมระดมความคิดเห็นของกกร. พื้นที่ ณ วันที่ 25  พ.ค. 2565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56"/>
          <p:cNvSpPr txBox="1"/>
          <p:nvPr/>
        </p:nvSpPr>
        <p:spPr>
          <a:xfrm>
            <a:off x="911667" y="435434"/>
            <a:ext cx="707600" cy="533504"/>
          </a:xfrm>
          <a:prstGeom prst="rect">
            <a:avLst/>
          </a:prstGeom>
          <a:solidFill>
            <a:srgbClr val="EEFF41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th" sz="1867" kern="0">
                <a:solidFill>
                  <a:srgbClr val="000000"/>
                </a:solidFill>
                <a:latin typeface="Arial"/>
                <a:sym typeface="Arial"/>
              </a:rPr>
              <a:t>7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56"/>
          <p:cNvSpPr txBox="1"/>
          <p:nvPr/>
        </p:nvSpPr>
        <p:spPr>
          <a:xfrm>
            <a:off x="6729233" y="435434"/>
            <a:ext cx="707600" cy="533504"/>
          </a:xfrm>
          <a:prstGeom prst="rect">
            <a:avLst/>
          </a:prstGeom>
          <a:solidFill>
            <a:srgbClr val="EEFF41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th" sz="1867" kern="0">
                <a:solidFill>
                  <a:srgbClr val="000000"/>
                </a:solidFill>
                <a:latin typeface="Arial"/>
                <a:sym typeface="Arial"/>
              </a:rPr>
              <a:t>8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56"/>
          <p:cNvSpPr txBox="1"/>
          <p:nvPr/>
        </p:nvSpPr>
        <p:spPr>
          <a:xfrm>
            <a:off x="3403667" y="365134"/>
            <a:ext cx="1908000" cy="533504"/>
          </a:xfrm>
          <a:prstGeom prst="rect">
            <a:avLst/>
          </a:prstGeom>
          <a:solidFill>
            <a:srgbClr val="EEFF41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66" name="Google Shape;366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" y="-2075"/>
            <a:ext cx="12192004" cy="1268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</p:spPr>
        <p:txBody>
          <a:bodyPr spcFirstLastPara="1" wrap="square" lIns="91433" tIns="45700" rIns="91433" bIns="45700" anchor="ctr" anchorCtr="0">
            <a:normAutofit/>
          </a:bodyPr>
          <a:lstStyle/>
          <a:p>
            <a:endParaRPr/>
          </a:p>
        </p:txBody>
      </p:sp>
      <p:sp>
        <p:nvSpPr>
          <p:cNvPr id="373" name="Google Shape;373;p5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33" tIns="45700" rIns="91433" bIns="4570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endParaRPr/>
          </a:p>
        </p:txBody>
      </p:sp>
      <p:pic>
        <p:nvPicPr>
          <p:cNvPr id="374" name="Google Shape;374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-8"/>
            <a:ext cx="12192004" cy="1268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</p:spPr>
        <p:txBody>
          <a:bodyPr spcFirstLastPara="1" wrap="square" lIns="91433" tIns="45700" rIns="91433" bIns="45700" anchor="ctr" anchorCtr="0">
            <a:normAutofit/>
          </a:bodyPr>
          <a:lstStyle/>
          <a:p>
            <a:endParaRPr/>
          </a:p>
        </p:txBody>
      </p:sp>
      <p:sp>
        <p:nvSpPr>
          <p:cNvPr id="381" name="Google Shape;381;p5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33" tIns="45700" rIns="91433" bIns="4570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endParaRPr/>
          </a:p>
        </p:txBody>
      </p:sp>
      <p:pic>
        <p:nvPicPr>
          <p:cNvPr id="382" name="Google Shape;382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58"/>
          <p:cNvSpPr txBox="1"/>
          <p:nvPr/>
        </p:nvSpPr>
        <p:spPr>
          <a:xfrm>
            <a:off x="820085" y="3139890"/>
            <a:ext cx="38428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th" sz="1867" kern="0">
                <a:solidFill>
                  <a:srgbClr val="000000"/>
                </a:solidFill>
                <a:highlight>
                  <a:srgbClr val="EEFF41"/>
                </a:highlight>
                <a:latin typeface="Arial"/>
                <a:sym typeface="Arial"/>
              </a:rPr>
              <a:t>จำนวนสินค้าเกษตรที่ได้มาตรฐาน</a:t>
            </a:r>
            <a:endParaRPr sz="1867" kern="0">
              <a:solidFill>
                <a:srgbClr val="000000"/>
              </a:solidFill>
              <a:highlight>
                <a:srgbClr val="EEFF41"/>
              </a:highlight>
              <a:latin typeface="Arial"/>
              <a:cs typeface="Arial"/>
              <a:sym typeface="Arial"/>
            </a:endParaRPr>
          </a:p>
        </p:txBody>
      </p:sp>
      <p:pic>
        <p:nvPicPr>
          <p:cNvPr id="384" name="Google Shape;384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" y="-8"/>
            <a:ext cx="12192004" cy="1268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</p:spPr>
        <p:txBody>
          <a:bodyPr spcFirstLastPara="1" wrap="square" lIns="91433" tIns="45700" rIns="91433" bIns="45700" anchor="ctr" anchorCtr="0">
            <a:normAutofit/>
          </a:bodyPr>
          <a:lstStyle/>
          <a:p>
            <a:endParaRPr/>
          </a:p>
        </p:txBody>
      </p:sp>
      <p:sp>
        <p:nvSpPr>
          <p:cNvPr id="391" name="Google Shape;391;p5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33" tIns="45700" rIns="91433" bIns="45700" anchor="t" anchorCtr="0">
            <a:normAutofit/>
          </a:bodyPr>
          <a:lstStyle/>
          <a:p>
            <a:pPr marL="0" indent="0">
              <a:buNone/>
            </a:pPr>
            <a:endParaRPr/>
          </a:p>
        </p:txBody>
      </p:sp>
      <p:pic>
        <p:nvPicPr>
          <p:cNvPr id="392" name="Google Shape;39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-8"/>
            <a:ext cx="12192004" cy="1268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</p:spPr>
        <p:txBody>
          <a:bodyPr spcFirstLastPara="1" wrap="square" lIns="91433" tIns="45700" rIns="91433" bIns="45700" anchor="ctr" anchorCtr="0">
            <a:normAutofit/>
          </a:bodyPr>
          <a:lstStyle/>
          <a:p>
            <a:endParaRPr/>
          </a:p>
        </p:txBody>
      </p:sp>
      <p:sp>
        <p:nvSpPr>
          <p:cNvPr id="399" name="Google Shape;399;p6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33" tIns="45700" rIns="91433" bIns="45700" anchor="t" anchorCtr="0">
            <a:normAutofit/>
          </a:bodyPr>
          <a:lstStyle/>
          <a:p>
            <a:pPr marL="0" indent="0">
              <a:buNone/>
            </a:pPr>
            <a:endParaRPr/>
          </a:p>
        </p:txBody>
      </p:sp>
      <p:pic>
        <p:nvPicPr>
          <p:cNvPr id="400" name="Google Shape;400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-8"/>
            <a:ext cx="12192004" cy="1268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BBD6D0C-0C65-4D14-ED1E-0D131531F2BA}"/>
              </a:ext>
            </a:extLst>
          </p:cNvPr>
          <p:cNvSpPr/>
          <p:nvPr/>
        </p:nvSpPr>
        <p:spPr>
          <a:xfrm>
            <a:off x="4220568" y="1894332"/>
            <a:ext cx="3865862" cy="200384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045B4B79-D0C7-7EF8-DCD9-CA08D1E0C78F}"/>
              </a:ext>
            </a:extLst>
          </p:cNvPr>
          <p:cNvSpPr/>
          <p:nvPr/>
        </p:nvSpPr>
        <p:spPr>
          <a:xfrm>
            <a:off x="8108486" y="1880321"/>
            <a:ext cx="3865863" cy="200384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BB578BC3-AC8C-7C4B-BCDF-27471C01520D}"/>
              </a:ext>
            </a:extLst>
          </p:cNvPr>
          <p:cNvSpPr txBox="1">
            <a:spLocks/>
          </p:cNvSpPr>
          <p:nvPr/>
        </p:nvSpPr>
        <p:spPr>
          <a:xfrm>
            <a:off x="67978" y="3044464"/>
            <a:ext cx="4152588" cy="1121223"/>
          </a:xfrm>
          <a:prstGeom prst="rect">
            <a:avLst/>
          </a:prstGeom>
        </p:spPr>
        <p:txBody>
          <a:bodyPr vert="horz" lIns="121914" tIns="60957" rIns="121914" bIns="60957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สถาบันอุดมศึกษาที่มุ่งสู่การจัดการการศึกษาเพื่อเน้นการพัฒนาด้านเทคโนโลยีและส่งเสริมการสร้างนวัตกรรม เพื่อตอบโจทย์การพัฒนาเศรษฐกิจและสังคมและอุตสาหกรรมของประเทศ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H SarabunPSK" panose="020B0500040200020003" pitchFamily="34" charset="-34"/>
              <a:ea typeface="+mj-ea"/>
              <a:cs typeface="TH SarabunPSK" panose="020B0500040200020003" pitchFamily="34" charset="-34"/>
            </a:endParaRP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FFDF5F91-796D-624E-9B4D-39DA0AE54EA8}"/>
              </a:ext>
            </a:extLst>
          </p:cNvPr>
          <p:cNvSpPr txBox="1">
            <a:spLocks/>
          </p:cNvSpPr>
          <p:nvPr/>
        </p:nvSpPr>
        <p:spPr>
          <a:xfrm>
            <a:off x="217652" y="4063999"/>
            <a:ext cx="3830523" cy="2657535"/>
          </a:xfrm>
          <a:prstGeom prst="rect">
            <a:avLst/>
          </a:prstGeom>
          <a:solidFill>
            <a:srgbClr val="EFD199"/>
          </a:solidFill>
        </p:spPr>
        <p:txBody>
          <a:bodyPr vert="horz" lIns="121914" tIns="60957" rIns="121914" bIns="60957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E6B91E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เป้าหมาย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E6B91E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สร้างและพัฒนาศักยภาพผู้เรียนที่มีความรู้และความเชี่ยวชาญด้านเทคโนโลยีและการสร้างนวัตกรรมให้สามารถนําองค์ความรู้มาประยุกต์ใช้ สร้างผลงาน พัฒนาผลิตภัณฑ์ ต่อยอดเป็นนวัตกรรม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E6B91E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ส่งเสริมบทบาทความร่วมมือกับภาคเอกชนและอุตสาหกรรมเพอื่สนับสนุนและพัฒนาเทคโนโลยีและนวัตกรรมเพื่อนําไปสู่การพัฒนาเศรษฐกิจ สังคม และอุตสาหกรรมของประเทศ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6B91E">
                  <a:lumMod val="50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+mj-ea"/>
              <a:cs typeface="TH SarabunPSK" panose="020B0500040200020003" pitchFamily="34" charset="-3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10C0F6-11C2-D758-2C91-4EBB54856A23}"/>
              </a:ext>
            </a:extLst>
          </p:cNvPr>
          <p:cNvSpPr txBox="1"/>
          <p:nvPr/>
        </p:nvSpPr>
        <p:spPr>
          <a:xfrm>
            <a:off x="5017548" y="3960991"/>
            <a:ext cx="2942811" cy="646331"/>
          </a:xfrm>
          <a:prstGeom prst="rect">
            <a:avLst/>
          </a:prstGeom>
          <a:noFill/>
          <a:ln>
            <a:solidFill>
              <a:srgbClr val="D19491"/>
            </a:solidFill>
          </a:ln>
        </p:spPr>
        <p:txBody>
          <a:bodyPr wrap="square" anchor="ctr" anchorCtr="0"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Student and Graduate Entrepreneur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5479095-6CE2-C9C0-43CC-61A17CDE8657}"/>
              </a:ext>
            </a:extLst>
          </p:cNvPr>
          <p:cNvSpPr txBox="1"/>
          <p:nvPr/>
        </p:nvSpPr>
        <p:spPr>
          <a:xfrm>
            <a:off x="-3" y="0"/>
            <a:ext cx="12192003" cy="1849120"/>
          </a:xfrm>
          <a:prstGeom prst="rect">
            <a:avLst/>
          </a:prstGeom>
          <a:solidFill>
            <a:srgbClr val="00C49A"/>
          </a:solidFill>
        </p:spPr>
        <p:txBody>
          <a:bodyPr wrap="square" anchor="ctr" anchorCtr="0">
            <a:noAutofit/>
          </a:bodyPr>
          <a:lstStyle/>
          <a:p>
            <a:pPr marL="3890963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B. </a:t>
            </a: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มหาวิทยาลัยกลุ่ม 2</a:t>
            </a:r>
            <a:b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การพัฒนาเทคโนโลยีและส่งเสริมการสร้างนวัตกรรม</a:t>
            </a:r>
            <a:b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Technology Development and Innovation)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5B6E64D-0AF3-6C58-3766-60FBE2E00A42}"/>
              </a:ext>
            </a:extLst>
          </p:cNvPr>
          <p:cNvGrpSpPr/>
          <p:nvPr/>
        </p:nvGrpSpPr>
        <p:grpSpPr>
          <a:xfrm>
            <a:off x="5297170" y="1950416"/>
            <a:ext cx="1826744" cy="1826744"/>
            <a:chOff x="5666740" y="1932456"/>
            <a:chExt cx="1615440" cy="161544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A33D599-83E9-E9C2-D2F3-47470C5EDD7C}"/>
                </a:ext>
              </a:extLst>
            </p:cNvPr>
            <p:cNvSpPr/>
            <p:nvPr/>
          </p:nvSpPr>
          <p:spPr>
            <a:xfrm>
              <a:off x="5666740" y="1932456"/>
              <a:ext cx="1615440" cy="1615440"/>
            </a:xfrm>
            <a:prstGeom prst="ellipse">
              <a:avLst/>
            </a:prstGeom>
            <a:solidFill>
              <a:srgbClr val="D194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6714518-37B2-1018-09ED-800691D9E8E2}"/>
                </a:ext>
              </a:extLst>
            </p:cNvPr>
            <p:cNvSpPr txBox="1"/>
            <p:nvPr/>
          </p:nvSpPr>
          <p:spPr>
            <a:xfrm>
              <a:off x="5753411" y="2112989"/>
              <a:ext cx="1402173" cy="13880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ตัวชี้วัดผลการดำเนินงาน (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Performance indicators)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F940E2E-2EB3-A4AA-22D6-7B1F32C65672}"/>
              </a:ext>
            </a:extLst>
          </p:cNvPr>
          <p:cNvGrpSpPr/>
          <p:nvPr/>
        </p:nvGrpSpPr>
        <p:grpSpPr>
          <a:xfrm>
            <a:off x="9290147" y="1952777"/>
            <a:ext cx="1826744" cy="1826744"/>
            <a:chOff x="5666740" y="1932456"/>
            <a:chExt cx="1615440" cy="1615440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728A0A1-6AC2-5352-0988-3CADF094F94A}"/>
                </a:ext>
              </a:extLst>
            </p:cNvPr>
            <p:cNvSpPr/>
            <p:nvPr/>
          </p:nvSpPr>
          <p:spPr>
            <a:xfrm>
              <a:off x="5666740" y="1932456"/>
              <a:ext cx="1615440" cy="1615440"/>
            </a:xfrm>
            <a:prstGeom prst="ellipse">
              <a:avLst/>
            </a:prstGeom>
            <a:solidFill>
              <a:srgbClr val="ABC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C60B2A3-D413-3BD8-FFD9-5B5ECFEADF3F}"/>
                </a:ext>
              </a:extLst>
            </p:cNvPr>
            <p:cNvSpPr txBox="1"/>
            <p:nvPr/>
          </p:nvSpPr>
          <p:spPr>
            <a:xfrm>
              <a:off x="5825289" y="2068066"/>
              <a:ext cx="1313180" cy="13880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ตัวชี้วัดศักยภาพองค์กร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(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Potential indicators)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A2DB7155-C5EB-C95A-DAAD-2E78396E7420}"/>
              </a:ext>
            </a:extLst>
          </p:cNvPr>
          <p:cNvSpPr txBox="1"/>
          <p:nvPr/>
        </p:nvSpPr>
        <p:spPr>
          <a:xfrm>
            <a:off x="5017548" y="4678152"/>
            <a:ext cx="2942811" cy="646330"/>
          </a:xfrm>
          <a:prstGeom prst="rect">
            <a:avLst/>
          </a:prstGeom>
          <a:noFill/>
          <a:ln>
            <a:solidFill>
              <a:srgbClr val="D19491"/>
            </a:solidFill>
          </a:ln>
        </p:spPr>
        <p:txBody>
          <a:bodyPr wrap="square" anchor="ctr" anchorCtr="0"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Startup Awards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4A8680D-47FF-493E-1FAA-24852AADD19A}"/>
              </a:ext>
            </a:extLst>
          </p:cNvPr>
          <p:cNvSpPr txBox="1"/>
          <p:nvPr/>
        </p:nvSpPr>
        <p:spPr>
          <a:xfrm>
            <a:off x="5017548" y="5395312"/>
            <a:ext cx="2942811" cy="646329"/>
          </a:xfrm>
          <a:prstGeom prst="rect">
            <a:avLst/>
          </a:prstGeom>
          <a:noFill/>
          <a:ln>
            <a:solidFill>
              <a:srgbClr val="D19491"/>
            </a:solidFill>
          </a:ln>
        </p:spPr>
        <p:txBody>
          <a:bodyPr wrap="square" anchor="ctr" anchorCtr="0"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Startup Co-Investment Funding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CD9F0FE-1BF9-19F5-FEA0-0FFC21D4F99F}"/>
              </a:ext>
            </a:extLst>
          </p:cNvPr>
          <p:cNvSpPr txBox="1"/>
          <p:nvPr/>
        </p:nvSpPr>
        <p:spPr>
          <a:xfrm>
            <a:off x="5017548" y="6112471"/>
            <a:ext cx="2942811" cy="646331"/>
          </a:xfrm>
          <a:prstGeom prst="rect">
            <a:avLst/>
          </a:prstGeom>
          <a:noFill/>
          <a:ln>
            <a:solidFill>
              <a:srgbClr val="D19491"/>
            </a:solidFill>
          </a:ln>
        </p:spPr>
        <p:txBody>
          <a:bodyPr wrap="square" anchor="ctr" anchorCtr="0"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Talent/Academic Mobility Consultation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F3399E6-66D4-40AE-DD72-D022BFDAF684}"/>
              </a:ext>
            </a:extLst>
          </p:cNvPr>
          <p:cNvSpPr txBox="1"/>
          <p:nvPr/>
        </p:nvSpPr>
        <p:spPr>
          <a:xfrm>
            <a:off x="8953057" y="3960991"/>
            <a:ext cx="2942811" cy="646331"/>
          </a:xfrm>
          <a:prstGeom prst="rect">
            <a:avLst/>
          </a:prstGeom>
          <a:noFill/>
          <a:ln>
            <a:solidFill>
              <a:srgbClr val="ABC3C8"/>
            </a:solidFill>
          </a:ln>
        </p:spPr>
        <p:txBody>
          <a:bodyPr wrap="square" anchor="ctr" anchorCtr="0"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Technological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/ Innovation Driven Entrepreneurial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Ecosystem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7210F7A-701E-2FCE-F802-B5B5496E6DCD}"/>
              </a:ext>
            </a:extLst>
          </p:cNvPr>
          <p:cNvSpPr txBox="1"/>
          <p:nvPr/>
        </p:nvSpPr>
        <p:spPr>
          <a:xfrm>
            <a:off x="8953057" y="4678152"/>
            <a:ext cx="2942811" cy="646330"/>
          </a:xfrm>
          <a:prstGeom prst="rect">
            <a:avLst/>
          </a:prstGeom>
          <a:noFill/>
          <a:ln>
            <a:solidFill>
              <a:srgbClr val="ABC3C8"/>
            </a:solidFill>
          </a:ln>
        </p:spPr>
        <p:txBody>
          <a:bodyPr wrap="square" anchor="ctr" anchorCtr="0"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Technological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/ Innovation Driven Entrepreneurial Education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4AD3DAC-90E0-E469-6C28-255E9E0EC19F}"/>
              </a:ext>
            </a:extLst>
          </p:cNvPr>
          <p:cNvSpPr txBox="1"/>
          <p:nvPr/>
        </p:nvSpPr>
        <p:spPr>
          <a:xfrm>
            <a:off x="8953057" y="5395312"/>
            <a:ext cx="2942811" cy="646329"/>
          </a:xfrm>
          <a:prstGeom prst="rect">
            <a:avLst/>
          </a:prstGeom>
          <a:noFill/>
          <a:ln>
            <a:solidFill>
              <a:srgbClr val="ABC3C8"/>
            </a:solidFill>
          </a:ln>
        </p:spPr>
        <p:txBody>
          <a:bodyPr wrap="square" anchor="ctr" anchorCtr="0"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Technological/Innovative Development Funding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2002AE0-4A61-1D2A-1885-BBEF4949693A}"/>
              </a:ext>
            </a:extLst>
          </p:cNvPr>
          <p:cNvSpPr txBox="1"/>
          <p:nvPr/>
        </p:nvSpPr>
        <p:spPr>
          <a:xfrm>
            <a:off x="8953057" y="6112471"/>
            <a:ext cx="2942811" cy="646331"/>
          </a:xfrm>
          <a:prstGeom prst="rect">
            <a:avLst/>
          </a:prstGeom>
          <a:noFill/>
          <a:ln>
            <a:solidFill>
              <a:srgbClr val="ABC3C8"/>
            </a:solidFill>
          </a:ln>
        </p:spPr>
        <p:txBody>
          <a:bodyPr wrap="square" anchor="ctr" anchorCtr="0"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University - Industry Linkage</a:t>
            </a:r>
          </a:p>
        </p:txBody>
      </p:sp>
      <p:pic>
        <p:nvPicPr>
          <p:cNvPr id="1042" name="Picture 18" descr="Trophy free icon">
            <a:extLst>
              <a:ext uri="{FF2B5EF4-FFF2-40B4-BE49-F238E27FC236}">
                <a16:creationId xmlns:a16="http://schemas.microsoft.com/office/drawing/2014/main" id="{EEC26196-6452-B297-D5C6-69ACC923B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610" y="4677271"/>
            <a:ext cx="646329" cy="64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Businessman free icon">
            <a:extLst>
              <a:ext uri="{FF2B5EF4-FFF2-40B4-BE49-F238E27FC236}">
                <a16:creationId xmlns:a16="http://schemas.microsoft.com/office/drawing/2014/main" id="{7F51A2DC-29EA-7908-A74B-66A24D6AD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04" y="3960110"/>
            <a:ext cx="646331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Taxation free icon">
            <a:extLst>
              <a:ext uri="{FF2B5EF4-FFF2-40B4-BE49-F238E27FC236}">
                <a16:creationId xmlns:a16="http://schemas.microsoft.com/office/drawing/2014/main" id="{E8835452-B418-7A5F-A716-70A4252F2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326" y="5420345"/>
            <a:ext cx="646332" cy="64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Investment free icon">
            <a:extLst>
              <a:ext uri="{FF2B5EF4-FFF2-40B4-BE49-F238E27FC236}">
                <a16:creationId xmlns:a16="http://schemas.microsoft.com/office/drawing/2014/main" id="{B340BDE8-1447-B569-081A-1729ED814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078" y="5384491"/>
            <a:ext cx="718041" cy="71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Teamwork free icon">
            <a:extLst>
              <a:ext uri="{FF2B5EF4-FFF2-40B4-BE49-F238E27FC236}">
                <a16:creationId xmlns:a16="http://schemas.microsoft.com/office/drawing/2014/main" id="{D1D8420E-E84A-4DB3-452B-44532C462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258" y="6112469"/>
            <a:ext cx="646329" cy="64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Negotiation free icon">
            <a:extLst>
              <a:ext uri="{FF2B5EF4-FFF2-40B4-BE49-F238E27FC236}">
                <a16:creationId xmlns:a16="http://schemas.microsoft.com/office/drawing/2014/main" id="{231FEBB9-E9DE-A2E0-4432-F9256DFE6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749" y="6112468"/>
            <a:ext cx="646329" cy="64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Copyright free icon">
            <a:extLst>
              <a:ext uri="{FF2B5EF4-FFF2-40B4-BE49-F238E27FC236}">
                <a16:creationId xmlns:a16="http://schemas.microsoft.com/office/drawing/2014/main" id="{6B913B7C-8FAC-E3C1-2B9F-59E86B418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794" y="4677271"/>
            <a:ext cx="646325" cy="64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Leadership free icon">
            <a:extLst>
              <a:ext uri="{FF2B5EF4-FFF2-40B4-BE49-F238E27FC236}">
                <a16:creationId xmlns:a16="http://schemas.microsoft.com/office/drawing/2014/main" id="{5A6CD9EC-EFD8-47AF-2BD4-CB2778DD8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259" y="3934679"/>
            <a:ext cx="687002" cy="68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30C3252-D19C-9C08-036B-C0C77178A33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52" y="43062"/>
            <a:ext cx="4927642" cy="310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589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</p:spPr>
        <p:txBody>
          <a:bodyPr spcFirstLastPara="1" wrap="square" lIns="91433" tIns="45700" rIns="91433" bIns="45700" anchor="ctr" anchorCtr="0">
            <a:normAutofit/>
          </a:bodyPr>
          <a:lstStyle/>
          <a:p>
            <a:endParaRPr/>
          </a:p>
        </p:txBody>
      </p:sp>
      <p:sp>
        <p:nvSpPr>
          <p:cNvPr id="407" name="Google Shape;407;p6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33" tIns="45700" rIns="91433" bIns="45700" anchor="t" anchorCtr="0">
            <a:normAutofit/>
          </a:bodyPr>
          <a:lstStyle/>
          <a:p>
            <a:pPr marL="0" indent="0">
              <a:buNone/>
            </a:pPr>
            <a:endParaRPr/>
          </a:p>
        </p:txBody>
      </p:sp>
      <p:pic>
        <p:nvPicPr>
          <p:cNvPr id="408" name="Google Shape;408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-8"/>
            <a:ext cx="12192004" cy="1268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6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</p:spPr>
        <p:txBody>
          <a:bodyPr spcFirstLastPara="1" wrap="square" lIns="91433" tIns="45700" rIns="91433" bIns="45700" anchor="ctr" anchorCtr="0">
            <a:normAutofit/>
          </a:bodyPr>
          <a:lstStyle/>
          <a:p>
            <a:endParaRPr/>
          </a:p>
        </p:txBody>
      </p:sp>
      <p:sp>
        <p:nvSpPr>
          <p:cNvPr id="415" name="Google Shape;415;p6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33" tIns="45700" rIns="91433" bIns="45700" anchor="t" anchorCtr="0">
            <a:normAutofit/>
          </a:bodyPr>
          <a:lstStyle/>
          <a:p>
            <a:pPr marL="0" indent="0">
              <a:buNone/>
            </a:pPr>
            <a:endParaRPr/>
          </a:p>
        </p:txBody>
      </p:sp>
      <p:pic>
        <p:nvPicPr>
          <p:cNvPr id="416" name="Google Shape;416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-8"/>
            <a:ext cx="12192004" cy="1268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6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endParaRPr/>
          </a:p>
        </p:txBody>
      </p:sp>
      <p:sp>
        <p:nvSpPr>
          <p:cNvPr id="423" name="Google Shape;423;p6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endParaRPr/>
          </a:p>
        </p:txBody>
      </p:sp>
      <p:pic>
        <p:nvPicPr>
          <p:cNvPr id="424" name="Google Shape;424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-8"/>
            <a:ext cx="12192004" cy="1268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6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endParaRPr/>
          </a:p>
        </p:txBody>
      </p:sp>
      <p:sp>
        <p:nvSpPr>
          <p:cNvPr id="431" name="Google Shape;431;p6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endParaRPr/>
          </a:p>
        </p:txBody>
      </p:sp>
      <p:pic>
        <p:nvPicPr>
          <p:cNvPr id="432" name="Google Shape;432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-8"/>
            <a:ext cx="12192004" cy="1268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6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endParaRPr/>
          </a:p>
        </p:txBody>
      </p:sp>
      <p:sp>
        <p:nvSpPr>
          <p:cNvPr id="439" name="Google Shape;439;p6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endParaRPr/>
          </a:p>
        </p:txBody>
      </p:sp>
      <p:pic>
        <p:nvPicPr>
          <p:cNvPr id="440" name="Google Shape;440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-8"/>
            <a:ext cx="12192004" cy="1268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6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endParaRPr/>
          </a:p>
        </p:txBody>
      </p:sp>
      <p:sp>
        <p:nvSpPr>
          <p:cNvPr id="447" name="Google Shape;447;p6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endParaRPr/>
          </a:p>
        </p:txBody>
      </p:sp>
      <p:pic>
        <p:nvPicPr>
          <p:cNvPr id="448" name="Google Shape;448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-8"/>
            <a:ext cx="12192004" cy="1268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6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endParaRPr/>
          </a:p>
        </p:txBody>
      </p:sp>
      <p:sp>
        <p:nvSpPr>
          <p:cNvPr id="455" name="Google Shape;455;p6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endParaRPr/>
          </a:p>
        </p:txBody>
      </p:sp>
      <p:pic>
        <p:nvPicPr>
          <p:cNvPr id="456" name="Google Shape;456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-8"/>
            <a:ext cx="12192004" cy="1268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6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endParaRPr/>
          </a:p>
        </p:txBody>
      </p:sp>
      <p:sp>
        <p:nvSpPr>
          <p:cNvPr id="463" name="Google Shape;463;p6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endParaRPr/>
          </a:p>
        </p:txBody>
      </p:sp>
      <p:pic>
        <p:nvPicPr>
          <p:cNvPr id="464" name="Google Shape;464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-8"/>
            <a:ext cx="12192004" cy="1268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6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endParaRPr/>
          </a:p>
        </p:txBody>
      </p:sp>
      <p:sp>
        <p:nvSpPr>
          <p:cNvPr id="471" name="Google Shape;471;p6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endParaRPr/>
          </a:p>
        </p:txBody>
      </p:sp>
      <p:pic>
        <p:nvPicPr>
          <p:cNvPr id="472" name="Google Shape;472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85779-8B79-6C25-D69C-F32EB7F53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B8A03-230E-395C-1EC7-C06067BC62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2CE36C-F0C2-5BE1-FB20-A90DF360FF7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0D68F7-45E2-BEBD-8635-AD9B76110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095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0F2EF6C-E556-7498-DA09-A5BE3E0CAA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dirty="0"/>
              <a:t>จุดแข็งของเรามีไหม  คืออะไร</a:t>
            </a:r>
            <a:r>
              <a:rPr lang="en-US" dirty="0"/>
              <a:t>……</a:t>
            </a:r>
            <a:r>
              <a:rPr lang="th-TH" dirty="0"/>
              <a:t> </a:t>
            </a:r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EA6B0EA1-7651-534F-2923-2CBBF51C20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498959"/>
          </a:xfrm>
        </p:spPr>
        <p:txBody>
          <a:bodyPr>
            <a:normAutofit fontScale="62500" lnSpcReduction="20000"/>
          </a:bodyPr>
          <a:lstStyle/>
          <a:p>
            <a:r>
              <a:rPr lang="th-TH" sz="6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จุดอ่อนของเรา</a:t>
            </a:r>
            <a:r>
              <a:rPr lang="en-US" sz="6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h-TH" sz="6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มีไหม คืออะไร .................</a:t>
            </a:r>
          </a:p>
          <a:p>
            <a:r>
              <a:rPr lang="th-TH" sz="6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เราเคยหลงทางหรือเปล่า.................................</a:t>
            </a:r>
          </a:p>
          <a:p>
            <a:r>
              <a:rPr lang="th-TH" sz="6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เรากลับมาได้หรือยัง</a:t>
            </a:r>
          </a:p>
          <a:p>
            <a:endParaRPr lang="th-TH" dirty="0"/>
          </a:p>
          <a:p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&gt;&gt; Neutralization  &lt;&lt;</a:t>
            </a:r>
          </a:p>
        </p:txBody>
      </p:sp>
    </p:spTree>
    <p:extLst>
      <p:ext uri="{BB962C8B-B14F-4D97-AF65-F5344CB8AC3E}">
        <p14:creationId xmlns:p14="http://schemas.microsoft.com/office/powerpoint/2010/main" val="3366665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57ADB-6715-BEFF-9916-087B834B0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0A6E8-AB23-C9AC-F029-58CC108337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FDCB42-E71F-4A70-49A9-1BD1128D1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83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CEF8B-5863-57CF-FB73-20E56FB12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9C4589-86DF-D062-9D32-CCC029C522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72D09F-9E1B-DDBB-93E7-DDD886936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021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9F20B-E3F0-6EC7-39CC-1B92CEB4D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D84CD4-302A-1D3C-7551-E5CF4069E6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589DE2-DD44-0CBD-79CB-2B1043663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36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A0A43-0E39-69DA-2B50-EA9B38B1A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CD85D-DAD1-904A-680E-EB7A19A438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92426C-5913-C86B-555B-241BEC829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4177B6-4B02-102E-E060-85D7626DD20F}"/>
              </a:ext>
            </a:extLst>
          </p:cNvPr>
          <p:cNvSpPr/>
          <p:nvPr/>
        </p:nvSpPr>
        <p:spPr>
          <a:xfrm>
            <a:off x="4609475" y="442210"/>
            <a:ext cx="3222886" cy="34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076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5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endParaRPr/>
          </a:p>
        </p:txBody>
      </p:sp>
      <p:sp>
        <p:nvSpPr>
          <p:cNvPr id="306" name="Google Shape;306;p5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endParaRPr/>
          </a:p>
        </p:txBody>
      </p:sp>
      <p:pic>
        <p:nvPicPr>
          <p:cNvPr id="307" name="Google Shape;30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204</Words>
  <Application>Microsoft Office PowerPoint</Application>
  <PresentationFormat>แบบจอกว้าง</PresentationFormat>
  <Paragraphs>34</Paragraphs>
  <Slides>28</Slides>
  <Notes>21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9</vt:i4>
      </vt:variant>
      <vt:variant>
        <vt:lpstr>ธีม</vt:lpstr>
      </vt:variant>
      <vt:variant>
        <vt:i4>3</vt:i4>
      </vt:variant>
      <vt:variant>
        <vt:lpstr>ชื่อเรื่องสไลด์</vt:lpstr>
      </vt:variant>
      <vt:variant>
        <vt:i4>28</vt:i4>
      </vt:variant>
    </vt:vector>
  </HeadingPairs>
  <TitlesOfParts>
    <vt:vector size="40" baseType="lpstr">
      <vt:lpstr>맑은 고딕</vt:lpstr>
      <vt:lpstr>Angsana New</vt:lpstr>
      <vt:lpstr>Arial</vt:lpstr>
      <vt:lpstr>Calibri</vt:lpstr>
      <vt:lpstr>Calibri Light</vt:lpstr>
      <vt:lpstr>Cordia New</vt:lpstr>
      <vt:lpstr>TH SarabunPSK</vt:lpstr>
      <vt:lpstr>Trebuchet MS</vt:lpstr>
      <vt:lpstr>Wingdings</vt:lpstr>
      <vt:lpstr>Office Theme</vt:lpstr>
      <vt:lpstr>Simple Light</vt:lpstr>
      <vt:lpstr>1_Office Theme</vt:lpstr>
      <vt:lpstr> การดำเนินโครงการวิจัยและบริการวิชาการ จากแหล่งทุนภายนอก คณะสารสนเทศและการสื่อสาร</vt:lpstr>
      <vt:lpstr>งานนำเสนอ PowerPoint</vt:lpstr>
      <vt:lpstr>งานนำเสนอ PowerPoint</vt:lpstr>
      <vt:lpstr>จุดแข็งของเรามีไหม  คืออะไร……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คณะสารสนเทศและการสื่อสาร</dc:title>
  <dc:creator>Orathai Mingtipon</dc:creator>
  <cp:lastModifiedBy>Acer</cp:lastModifiedBy>
  <cp:revision>7</cp:revision>
  <dcterms:created xsi:type="dcterms:W3CDTF">2023-08-28T04:41:24Z</dcterms:created>
  <dcterms:modified xsi:type="dcterms:W3CDTF">2023-09-04T03:55:52Z</dcterms:modified>
</cp:coreProperties>
</file>